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84218"/>
  </p:normalViewPr>
  <p:slideViewPr>
    <p:cSldViewPr snapToGrid="0" snapToObjects="1">
      <p:cViewPr varScale="1">
        <p:scale>
          <a:sx n="98" d="100"/>
          <a:sy n="98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16BA7D-C34F-4CDD-8F43-E9B11FA951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AFC3B2-0787-4711-BF9C-DE5076A54D99}">
      <dgm:prSet/>
      <dgm:spPr/>
      <dgm:t>
        <a:bodyPr/>
        <a:lstStyle/>
        <a:p>
          <a:r>
            <a:rPr lang="en-US" baseline="0"/>
            <a:t>Classify IDC Histological images: Successful</a:t>
          </a:r>
          <a:endParaRPr lang="en-US"/>
        </a:p>
      </dgm:t>
    </dgm:pt>
    <dgm:pt modelId="{BA88FA70-2F35-41CC-83EA-FE419D9A1B42}" type="parTrans" cxnId="{5D9FFDD7-DA16-4295-9493-951D9429638D}">
      <dgm:prSet/>
      <dgm:spPr/>
      <dgm:t>
        <a:bodyPr/>
        <a:lstStyle/>
        <a:p>
          <a:endParaRPr lang="en-US"/>
        </a:p>
      </dgm:t>
    </dgm:pt>
    <dgm:pt modelId="{843C4925-C44F-480C-A2E0-8A21F2A82A2E}" type="sibTrans" cxnId="{5D9FFDD7-DA16-4295-9493-951D9429638D}">
      <dgm:prSet/>
      <dgm:spPr/>
      <dgm:t>
        <a:bodyPr/>
        <a:lstStyle/>
        <a:p>
          <a:endParaRPr lang="en-US"/>
        </a:p>
      </dgm:t>
    </dgm:pt>
    <dgm:pt modelId="{326D48E2-FDAC-4A62-B5F9-D29DDF6D6983}">
      <dgm:prSet/>
      <dgm:spPr/>
      <dgm:t>
        <a:bodyPr/>
        <a:lstStyle/>
        <a:p>
          <a:r>
            <a:rPr lang="en-US" baseline="0"/>
            <a:t>Draw bounding boxes around cancerous cells: Sort of…</a:t>
          </a:r>
          <a:endParaRPr lang="en-US"/>
        </a:p>
      </dgm:t>
    </dgm:pt>
    <dgm:pt modelId="{08FBE1AB-F2A8-4025-9048-C30475BC901D}" type="parTrans" cxnId="{942FA9EE-E560-409A-9D8A-1E150AB26D34}">
      <dgm:prSet/>
      <dgm:spPr/>
      <dgm:t>
        <a:bodyPr/>
        <a:lstStyle/>
        <a:p>
          <a:endParaRPr lang="en-US"/>
        </a:p>
      </dgm:t>
    </dgm:pt>
    <dgm:pt modelId="{41417A8B-3CE2-4CF8-972E-012178CD60A5}" type="sibTrans" cxnId="{942FA9EE-E560-409A-9D8A-1E150AB26D34}">
      <dgm:prSet/>
      <dgm:spPr/>
      <dgm:t>
        <a:bodyPr/>
        <a:lstStyle/>
        <a:p>
          <a:endParaRPr lang="en-US"/>
        </a:p>
      </dgm:t>
    </dgm:pt>
    <dgm:pt modelId="{0A9A1A44-9B1F-E840-9069-5B80A8A334F3}" type="pres">
      <dgm:prSet presAssocID="{B116BA7D-C34F-4CDD-8F43-E9B11FA95157}" presName="linear" presStyleCnt="0">
        <dgm:presLayoutVars>
          <dgm:animLvl val="lvl"/>
          <dgm:resizeHandles val="exact"/>
        </dgm:presLayoutVars>
      </dgm:prSet>
      <dgm:spPr/>
    </dgm:pt>
    <dgm:pt modelId="{B7514AAE-D2CF-B449-825F-65BC9614ACD3}" type="pres">
      <dgm:prSet presAssocID="{CDAFC3B2-0787-4711-BF9C-DE5076A54D9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004C976-DAD7-8B40-92CD-6545D5615CFD}" type="pres">
      <dgm:prSet presAssocID="{843C4925-C44F-480C-A2E0-8A21F2A82A2E}" presName="spacer" presStyleCnt="0"/>
      <dgm:spPr/>
    </dgm:pt>
    <dgm:pt modelId="{E40BDB91-5B03-524F-A62D-9E9DCC351DA0}" type="pres">
      <dgm:prSet presAssocID="{326D48E2-FDAC-4A62-B5F9-D29DDF6D698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7CA9866-E2B4-8848-8CA6-C4375CD72298}" type="presOf" srcId="{326D48E2-FDAC-4A62-B5F9-D29DDF6D6983}" destId="{E40BDB91-5B03-524F-A62D-9E9DCC351DA0}" srcOrd="0" destOrd="0" presId="urn:microsoft.com/office/officeart/2005/8/layout/vList2"/>
    <dgm:cxn modelId="{05417482-FE8E-F24D-9833-320465205C0D}" type="presOf" srcId="{B116BA7D-C34F-4CDD-8F43-E9B11FA95157}" destId="{0A9A1A44-9B1F-E840-9069-5B80A8A334F3}" srcOrd="0" destOrd="0" presId="urn:microsoft.com/office/officeart/2005/8/layout/vList2"/>
    <dgm:cxn modelId="{5D9FFDD7-DA16-4295-9493-951D9429638D}" srcId="{B116BA7D-C34F-4CDD-8F43-E9B11FA95157}" destId="{CDAFC3B2-0787-4711-BF9C-DE5076A54D99}" srcOrd="0" destOrd="0" parTransId="{BA88FA70-2F35-41CC-83EA-FE419D9A1B42}" sibTransId="{843C4925-C44F-480C-A2E0-8A21F2A82A2E}"/>
    <dgm:cxn modelId="{B4E5A4DD-2E8E-0A44-8EB7-A140CE3E6C29}" type="presOf" srcId="{CDAFC3B2-0787-4711-BF9C-DE5076A54D99}" destId="{B7514AAE-D2CF-B449-825F-65BC9614ACD3}" srcOrd="0" destOrd="0" presId="urn:microsoft.com/office/officeart/2005/8/layout/vList2"/>
    <dgm:cxn modelId="{942FA9EE-E560-409A-9D8A-1E150AB26D34}" srcId="{B116BA7D-C34F-4CDD-8F43-E9B11FA95157}" destId="{326D48E2-FDAC-4A62-B5F9-D29DDF6D6983}" srcOrd="1" destOrd="0" parTransId="{08FBE1AB-F2A8-4025-9048-C30475BC901D}" sibTransId="{41417A8B-3CE2-4CF8-972E-012178CD60A5}"/>
    <dgm:cxn modelId="{20C11FF8-28A9-FA41-835F-DE21693D722D}" type="presParOf" srcId="{0A9A1A44-9B1F-E840-9069-5B80A8A334F3}" destId="{B7514AAE-D2CF-B449-825F-65BC9614ACD3}" srcOrd="0" destOrd="0" presId="urn:microsoft.com/office/officeart/2005/8/layout/vList2"/>
    <dgm:cxn modelId="{856442B4-B610-D34B-9841-B46032A675EE}" type="presParOf" srcId="{0A9A1A44-9B1F-E840-9069-5B80A8A334F3}" destId="{4004C976-DAD7-8B40-92CD-6545D5615CFD}" srcOrd="1" destOrd="0" presId="urn:microsoft.com/office/officeart/2005/8/layout/vList2"/>
    <dgm:cxn modelId="{DEA95899-894C-3B44-9851-BA3E3B7BE36A}" type="presParOf" srcId="{0A9A1A44-9B1F-E840-9069-5B80A8A334F3}" destId="{E40BDB91-5B03-524F-A62D-9E9DCC351DA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0A2E2-36E2-41A0-93CE-25B565F220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2982C66-CA3D-4BBF-8F1F-A294F4797A2C}">
      <dgm:prSet/>
      <dgm:spPr/>
      <dgm:t>
        <a:bodyPr/>
        <a:lstStyle/>
        <a:p>
          <a:pPr>
            <a:defRPr cap="all"/>
          </a:pPr>
          <a:r>
            <a:rPr lang="en-US" baseline="0"/>
            <a:t>Data images are just snippets</a:t>
          </a:r>
          <a:endParaRPr lang="en-US"/>
        </a:p>
      </dgm:t>
    </dgm:pt>
    <dgm:pt modelId="{D25D5399-5FFD-4652-9209-1040F55FF15B}" type="parTrans" cxnId="{0056199B-90DE-4852-946E-76CF78BBCEA3}">
      <dgm:prSet/>
      <dgm:spPr/>
      <dgm:t>
        <a:bodyPr/>
        <a:lstStyle/>
        <a:p>
          <a:endParaRPr lang="en-US"/>
        </a:p>
      </dgm:t>
    </dgm:pt>
    <dgm:pt modelId="{B3D85813-87B7-41A2-8980-B5F0765942EC}" type="sibTrans" cxnId="{0056199B-90DE-4852-946E-76CF78BBCEA3}">
      <dgm:prSet/>
      <dgm:spPr/>
      <dgm:t>
        <a:bodyPr/>
        <a:lstStyle/>
        <a:p>
          <a:endParaRPr lang="en-US"/>
        </a:p>
      </dgm:t>
    </dgm:pt>
    <dgm:pt modelId="{4226E7A7-3EC4-4632-BE4A-5005BFD47F5A}">
      <dgm:prSet/>
      <dgm:spPr/>
      <dgm:t>
        <a:bodyPr/>
        <a:lstStyle/>
        <a:p>
          <a:pPr>
            <a:defRPr cap="all"/>
          </a:pPr>
          <a:r>
            <a:rPr lang="en-US" baseline="0" dirty="0"/>
            <a:t>We would need a different algorithm</a:t>
          </a:r>
          <a:endParaRPr lang="en-US" dirty="0"/>
        </a:p>
      </dgm:t>
    </dgm:pt>
    <dgm:pt modelId="{58EE096A-9948-4CD1-8D9D-483ECF8E2A96}" type="parTrans" cxnId="{6E3B4C21-E6D3-486C-B6D5-854CC17C5D1A}">
      <dgm:prSet/>
      <dgm:spPr/>
      <dgm:t>
        <a:bodyPr/>
        <a:lstStyle/>
        <a:p>
          <a:endParaRPr lang="en-US"/>
        </a:p>
      </dgm:t>
    </dgm:pt>
    <dgm:pt modelId="{51CF7592-1507-4267-B7E0-989FADA27C70}" type="sibTrans" cxnId="{6E3B4C21-E6D3-486C-B6D5-854CC17C5D1A}">
      <dgm:prSet/>
      <dgm:spPr/>
      <dgm:t>
        <a:bodyPr/>
        <a:lstStyle/>
        <a:p>
          <a:endParaRPr lang="en-US"/>
        </a:p>
      </dgm:t>
    </dgm:pt>
    <dgm:pt modelId="{F8BD0DDD-3E3C-44F3-9A85-51D38576B20D}" type="pres">
      <dgm:prSet presAssocID="{22B0A2E2-36E2-41A0-93CE-25B565F220FD}" presName="root" presStyleCnt="0">
        <dgm:presLayoutVars>
          <dgm:dir/>
          <dgm:resizeHandles val="exact"/>
        </dgm:presLayoutVars>
      </dgm:prSet>
      <dgm:spPr/>
    </dgm:pt>
    <dgm:pt modelId="{AC3CC533-A99F-431C-B787-4EB3535623A8}" type="pres">
      <dgm:prSet presAssocID="{52982C66-CA3D-4BBF-8F1F-A294F4797A2C}" presName="compNode" presStyleCnt="0"/>
      <dgm:spPr/>
    </dgm:pt>
    <dgm:pt modelId="{0582797B-6D71-4594-81EE-B875F3DB640A}" type="pres">
      <dgm:prSet presAssocID="{52982C66-CA3D-4BBF-8F1F-A294F4797A2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8E4289-A778-4DAE-BAE4-4F0973688C8B}" type="pres">
      <dgm:prSet presAssocID="{52982C66-CA3D-4BBF-8F1F-A294F4797A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444B03E-0534-416A-B654-A103120EA685}" type="pres">
      <dgm:prSet presAssocID="{52982C66-CA3D-4BBF-8F1F-A294F4797A2C}" presName="spaceRect" presStyleCnt="0"/>
      <dgm:spPr/>
    </dgm:pt>
    <dgm:pt modelId="{FFDB684E-9DF2-4AE6-B561-02993A4ED48B}" type="pres">
      <dgm:prSet presAssocID="{52982C66-CA3D-4BBF-8F1F-A294F4797A2C}" presName="textRect" presStyleLbl="revTx" presStyleIdx="0" presStyleCnt="2">
        <dgm:presLayoutVars>
          <dgm:chMax val="1"/>
          <dgm:chPref val="1"/>
        </dgm:presLayoutVars>
      </dgm:prSet>
      <dgm:spPr/>
    </dgm:pt>
    <dgm:pt modelId="{3CE10435-FFD1-4A0F-99EC-EA86A7483919}" type="pres">
      <dgm:prSet presAssocID="{B3D85813-87B7-41A2-8980-B5F0765942EC}" presName="sibTrans" presStyleCnt="0"/>
      <dgm:spPr/>
    </dgm:pt>
    <dgm:pt modelId="{1DA1F5B1-B8E6-421A-8BCB-0527C63275E1}" type="pres">
      <dgm:prSet presAssocID="{4226E7A7-3EC4-4632-BE4A-5005BFD47F5A}" presName="compNode" presStyleCnt="0"/>
      <dgm:spPr/>
    </dgm:pt>
    <dgm:pt modelId="{7A6F1644-9545-488C-9FA1-CA86CBFB16C7}" type="pres">
      <dgm:prSet presAssocID="{4226E7A7-3EC4-4632-BE4A-5005BFD47F5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E715126-5028-4F66-A58C-592C13400F22}" type="pres">
      <dgm:prSet presAssocID="{4226E7A7-3EC4-4632-BE4A-5005BFD47F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8F2611-5D99-44EB-8BCE-A3F62F3D378E}" type="pres">
      <dgm:prSet presAssocID="{4226E7A7-3EC4-4632-BE4A-5005BFD47F5A}" presName="spaceRect" presStyleCnt="0"/>
      <dgm:spPr/>
    </dgm:pt>
    <dgm:pt modelId="{7A7D986D-C129-4A83-A6A6-05CF4C72F069}" type="pres">
      <dgm:prSet presAssocID="{4226E7A7-3EC4-4632-BE4A-5005BFD47F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A00FC1E-1801-460F-9F3F-507DB43C96B3}" type="presOf" srcId="{4226E7A7-3EC4-4632-BE4A-5005BFD47F5A}" destId="{7A7D986D-C129-4A83-A6A6-05CF4C72F069}" srcOrd="0" destOrd="0" presId="urn:microsoft.com/office/officeart/2018/5/layout/IconLeafLabelList"/>
    <dgm:cxn modelId="{6E3B4C21-E6D3-486C-B6D5-854CC17C5D1A}" srcId="{22B0A2E2-36E2-41A0-93CE-25B565F220FD}" destId="{4226E7A7-3EC4-4632-BE4A-5005BFD47F5A}" srcOrd="1" destOrd="0" parTransId="{58EE096A-9948-4CD1-8D9D-483ECF8E2A96}" sibTransId="{51CF7592-1507-4267-B7E0-989FADA27C70}"/>
    <dgm:cxn modelId="{3AB54E91-FD70-4BFB-8A56-EAD4B3CB7D49}" type="presOf" srcId="{52982C66-CA3D-4BBF-8F1F-A294F4797A2C}" destId="{FFDB684E-9DF2-4AE6-B561-02993A4ED48B}" srcOrd="0" destOrd="0" presId="urn:microsoft.com/office/officeart/2018/5/layout/IconLeafLabelList"/>
    <dgm:cxn modelId="{0056199B-90DE-4852-946E-76CF78BBCEA3}" srcId="{22B0A2E2-36E2-41A0-93CE-25B565F220FD}" destId="{52982C66-CA3D-4BBF-8F1F-A294F4797A2C}" srcOrd="0" destOrd="0" parTransId="{D25D5399-5FFD-4652-9209-1040F55FF15B}" sibTransId="{B3D85813-87B7-41A2-8980-B5F0765942EC}"/>
    <dgm:cxn modelId="{FDC091D0-C2E3-4D0E-A458-FC5D15359D0C}" type="presOf" srcId="{22B0A2E2-36E2-41A0-93CE-25B565F220FD}" destId="{F8BD0DDD-3E3C-44F3-9A85-51D38576B20D}" srcOrd="0" destOrd="0" presId="urn:microsoft.com/office/officeart/2018/5/layout/IconLeafLabelList"/>
    <dgm:cxn modelId="{54FE8B64-B49A-497D-A625-C9E73B8F0DF6}" type="presParOf" srcId="{F8BD0DDD-3E3C-44F3-9A85-51D38576B20D}" destId="{AC3CC533-A99F-431C-B787-4EB3535623A8}" srcOrd="0" destOrd="0" presId="urn:microsoft.com/office/officeart/2018/5/layout/IconLeafLabelList"/>
    <dgm:cxn modelId="{ACDA6907-B9D6-4599-96CB-6BC665799382}" type="presParOf" srcId="{AC3CC533-A99F-431C-B787-4EB3535623A8}" destId="{0582797B-6D71-4594-81EE-B875F3DB640A}" srcOrd="0" destOrd="0" presId="urn:microsoft.com/office/officeart/2018/5/layout/IconLeafLabelList"/>
    <dgm:cxn modelId="{3E76AD76-C54C-4344-98B3-610A38365EC8}" type="presParOf" srcId="{AC3CC533-A99F-431C-B787-4EB3535623A8}" destId="{948E4289-A778-4DAE-BAE4-4F0973688C8B}" srcOrd="1" destOrd="0" presId="urn:microsoft.com/office/officeart/2018/5/layout/IconLeafLabelList"/>
    <dgm:cxn modelId="{582AAC26-35FB-4004-AB43-ACB7B5C01D62}" type="presParOf" srcId="{AC3CC533-A99F-431C-B787-4EB3535623A8}" destId="{0444B03E-0534-416A-B654-A103120EA685}" srcOrd="2" destOrd="0" presId="urn:microsoft.com/office/officeart/2018/5/layout/IconLeafLabelList"/>
    <dgm:cxn modelId="{8E328670-A179-4849-B35E-E296B639A7BF}" type="presParOf" srcId="{AC3CC533-A99F-431C-B787-4EB3535623A8}" destId="{FFDB684E-9DF2-4AE6-B561-02993A4ED48B}" srcOrd="3" destOrd="0" presId="urn:microsoft.com/office/officeart/2018/5/layout/IconLeafLabelList"/>
    <dgm:cxn modelId="{5765E6FF-9D06-4AF7-814C-07F013C060BC}" type="presParOf" srcId="{F8BD0DDD-3E3C-44F3-9A85-51D38576B20D}" destId="{3CE10435-FFD1-4A0F-99EC-EA86A7483919}" srcOrd="1" destOrd="0" presId="urn:microsoft.com/office/officeart/2018/5/layout/IconLeafLabelList"/>
    <dgm:cxn modelId="{1454C4E8-8A86-452E-BBE2-097D3F054E14}" type="presParOf" srcId="{F8BD0DDD-3E3C-44F3-9A85-51D38576B20D}" destId="{1DA1F5B1-B8E6-421A-8BCB-0527C63275E1}" srcOrd="2" destOrd="0" presId="urn:microsoft.com/office/officeart/2018/5/layout/IconLeafLabelList"/>
    <dgm:cxn modelId="{B3F22B12-A260-4DBB-A990-16C684417578}" type="presParOf" srcId="{1DA1F5B1-B8E6-421A-8BCB-0527C63275E1}" destId="{7A6F1644-9545-488C-9FA1-CA86CBFB16C7}" srcOrd="0" destOrd="0" presId="urn:microsoft.com/office/officeart/2018/5/layout/IconLeafLabelList"/>
    <dgm:cxn modelId="{E07D4C06-E6A4-4798-ACE6-F3F26C50B4C1}" type="presParOf" srcId="{1DA1F5B1-B8E6-421A-8BCB-0527C63275E1}" destId="{EE715126-5028-4F66-A58C-592C13400F22}" srcOrd="1" destOrd="0" presId="urn:microsoft.com/office/officeart/2018/5/layout/IconLeafLabelList"/>
    <dgm:cxn modelId="{B06C49D9-AFF9-458B-AF34-061DDE9B961A}" type="presParOf" srcId="{1DA1F5B1-B8E6-421A-8BCB-0527C63275E1}" destId="{7A8F2611-5D99-44EB-8BCE-A3F62F3D378E}" srcOrd="2" destOrd="0" presId="urn:microsoft.com/office/officeart/2018/5/layout/IconLeafLabelList"/>
    <dgm:cxn modelId="{C69E9441-3B6F-4BF9-928C-5A584023021B}" type="presParOf" srcId="{1DA1F5B1-B8E6-421A-8BCB-0527C63275E1}" destId="{7A7D986D-C129-4A83-A6A6-05CF4C72F06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14AAE-D2CF-B449-825F-65BC9614ACD3}">
      <dsp:nvSpPr>
        <dsp:cNvPr id="0" name=""/>
        <dsp:cNvSpPr/>
      </dsp:nvSpPr>
      <dsp:spPr>
        <a:xfrm>
          <a:off x="0" y="340375"/>
          <a:ext cx="6408738" cy="24745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baseline="0"/>
            <a:t>Classify IDC Histological images: Successful</a:t>
          </a:r>
          <a:endParaRPr lang="en-US" sz="4500" kern="1200"/>
        </a:p>
      </dsp:txBody>
      <dsp:txXfrm>
        <a:off x="120798" y="461173"/>
        <a:ext cx="6167142" cy="2232954"/>
      </dsp:txXfrm>
    </dsp:sp>
    <dsp:sp modelId="{E40BDB91-5B03-524F-A62D-9E9DCC351DA0}">
      <dsp:nvSpPr>
        <dsp:cNvPr id="0" name=""/>
        <dsp:cNvSpPr/>
      </dsp:nvSpPr>
      <dsp:spPr>
        <a:xfrm>
          <a:off x="0" y="2944524"/>
          <a:ext cx="6408738" cy="2474550"/>
        </a:xfrm>
        <a:prstGeom prst="roundRect">
          <a:avLst/>
        </a:prstGeom>
        <a:solidFill>
          <a:schemeClr val="accent2">
            <a:hueOff val="2948886"/>
            <a:satOff val="335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baseline="0"/>
            <a:t>Draw bounding boxes around cancerous cells: Sort of…</a:t>
          </a:r>
          <a:endParaRPr lang="en-US" sz="4500" kern="1200"/>
        </a:p>
      </dsp:txBody>
      <dsp:txXfrm>
        <a:off x="120798" y="3065322"/>
        <a:ext cx="6167142" cy="2232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2797B-6D71-4594-81EE-B875F3DB640A}">
      <dsp:nvSpPr>
        <dsp:cNvPr id="0" name=""/>
        <dsp:cNvSpPr/>
      </dsp:nvSpPr>
      <dsp:spPr>
        <a:xfrm>
          <a:off x="233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E4289-A778-4DAE-BAE4-4F0973688C8B}">
      <dsp:nvSpPr>
        <dsp:cNvPr id="0" name=""/>
        <dsp:cNvSpPr/>
      </dsp:nvSpPr>
      <dsp:spPr>
        <a:xfrm>
          <a:off x="2805693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B684E-9DF2-4AE6-B561-02993A4ED48B}">
      <dsp:nvSpPr>
        <dsp:cNvPr id="0" name=""/>
        <dsp:cNvSpPr/>
      </dsp:nvSpPr>
      <dsp:spPr>
        <a:xfrm>
          <a:off x="163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baseline="0"/>
            <a:t>Data images are just snippets</a:t>
          </a:r>
          <a:endParaRPr lang="en-US" sz="2500" kern="1200"/>
        </a:p>
      </dsp:txBody>
      <dsp:txXfrm>
        <a:off x="1635693" y="2969918"/>
        <a:ext cx="3600000" cy="720000"/>
      </dsp:txXfrm>
    </dsp:sp>
    <dsp:sp modelId="{7A6F1644-9545-488C-9FA1-CA86CBFB16C7}">
      <dsp:nvSpPr>
        <dsp:cNvPr id="0" name=""/>
        <dsp:cNvSpPr/>
      </dsp:nvSpPr>
      <dsp:spPr>
        <a:xfrm>
          <a:off x="6567693" y="899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15126-5028-4F66-A58C-592C13400F22}">
      <dsp:nvSpPr>
        <dsp:cNvPr id="0" name=""/>
        <dsp:cNvSpPr/>
      </dsp:nvSpPr>
      <dsp:spPr>
        <a:xfrm>
          <a:off x="7035694" y="5579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D986D-C129-4A83-A6A6-05CF4C72F069}">
      <dsp:nvSpPr>
        <dsp:cNvPr id="0" name=""/>
        <dsp:cNvSpPr/>
      </dsp:nvSpPr>
      <dsp:spPr>
        <a:xfrm>
          <a:off x="5865693" y="29699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baseline="0" dirty="0"/>
            <a:t>We would need a different algorithm</a:t>
          </a:r>
          <a:endParaRPr lang="en-US" sz="2500" kern="1200" dirty="0"/>
        </a:p>
      </dsp:txBody>
      <dsp:txXfrm>
        <a:off x="5865693" y="29699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E40A7-791D-2740-A8AA-F162D4B0D655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8B18D-CB23-D24D-9D26-765B91A09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7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5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YOLO works is that we take an image and split it into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grid, within each of the grid we take m bounding boxes. For each of the bounding box, the network outputs a class probability and offset values for the bounding box. The bounding boxes having the class probability above a threshold value is selected and used to locate the object within the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9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3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8B18D-CB23-D24D-9D26-765B91A090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2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5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8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7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7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12/3/21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9849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222QF33qGU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visualizing-activation-heatmaps-using-tensorflow-5bdba018f759" TargetMode="External"/><Relationship Id="rId7" Type="http://schemas.openxmlformats.org/officeDocument/2006/relationships/hyperlink" Target="https://www.kaggle.com/paultimothymooney/breast-histopathology-imag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load_data/images" TargetMode="External"/><Relationship Id="rId5" Type="http://schemas.openxmlformats.org/officeDocument/2006/relationships/hyperlink" Target="https://towardsdatascience.com/r-cnn-fast-r-cnn-faster-r-cnn-yolo-object-detection-algorithms-36d53571365e" TargetMode="External"/><Relationship Id="rId4" Type="http://schemas.openxmlformats.org/officeDocument/2006/relationships/hyperlink" Target="https://keras.io/examples/vision/grad_ca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chest-xray-pneumonia" TargetMode="External"/><Relationship Id="rId2" Type="http://schemas.openxmlformats.org/officeDocument/2006/relationships/hyperlink" Target="https://www.kaggle.com/simjeg/lymphoma-subtype-classification-fl-vs-cl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CB3CD661-2286-43F7-B759-823884121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9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98B61-3BA0-EC4E-BC41-8B3581658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Diet Object Detection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0F414-9CF3-1B46-BFE1-2BE97FFD6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3B0648F-F727-4512-BA92-1BD09BC2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9A5D7-77B5-4E18-863E-0838E5BD3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F4330E-CACD-4EBC-9ECE-C74F59E70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3F0671E-B1C7-491E-8791-C77DB9D43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994129-E137-4852-BF3C-58752765A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4B37F0-FF8D-4002-80A1-B62AA6B9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C86C068-98BE-4D95-8F90-3ECD2330E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FE4A69-A856-482E-866E-7BDDD4E83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DEB4A8-72D4-4010-9E8C-68EF28D0F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8BAB9CE-C889-4F77-8FD0-EF8975285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4056E93-2EC4-4779-8DC5-B74DDEB81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1ADEA62-FF24-4D27-9132-AD812B7D7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6C0CD4-2D19-479E-A96D-EB86055B3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BD99C9-4BB9-44A5-8DBB-2D584205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56808D9-2D89-4592-82A3-B351EE680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A009C92-3F81-435A-B307-3F63B254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270D4-4BB3-8546-9668-4AE62F28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6373812" cy="5759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A CNN is not enough we need more!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A0E3-0108-874D-A666-FFC120E8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9275"/>
            <a:ext cx="4500561" cy="55896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600" cap="all" spc="300"/>
              <a:t>There are many different algorithms! </a:t>
            </a:r>
          </a:p>
        </p:txBody>
      </p:sp>
    </p:spTree>
    <p:extLst>
      <p:ext uri="{BB962C8B-B14F-4D97-AF65-F5344CB8AC3E}">
        <p14:creationId xmlns:p14="http://schemas.microsoft.com/office/powerpoint/2010/main" val="159160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A20CB-47BF-3046-9D97-2B4CF95F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sz="5600"/>
              <a:t>Regional CNN or R-CNN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5FFA378-7831-4B18-9CDA-ECB3C15F0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en-US" dirty="0"/>
              <a:t>We use a CNN as a sliding window</a:t>
            </a:r>
          </a:p>
          <a:p>
            <a:r>
              <a:rPr lang="en-US" dirty="0"/>
              <a:t>We use something called selective search to get proposed regions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12B551-7B7F-164F-837C-82E88357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671" y="2871846"/>
            <a:ext cx="9311792" cy="34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6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AEFD87-3A2E-4E00-A08F-8AA38334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66EAF-98D6-4615-8CA0-821CEA7D4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3E92EF-5B02-4545-AC6B-1C118247F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DF0E53-29E4-497C-81E1-1F770A9FB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59AFA3-9442-4B7D-BAA8-2D04E2C21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DA5495E-57AC-40AD-98F4-D946739E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8B3CF9-1CA7-4A59-8B4F-C2213CA9D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1637529-CE4D-400E-BFA4-4525A472F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174DCD3-2D4E-40BA-98ED-B83D79F21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8B99B9-9207-4132-B574-9C388C456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498939-FF1E-407E-9BC1-C7911193A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2E3A95-D9D8-4B8D-B298-A67FE4C1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30C927F-C97D-4AE7-B465-BD22384C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D54FA-B32C-754A-AD57-B90ED387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5110992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Super slow!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9E4D-2306-E540-B0EB-B521757E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4988476"/>
            <a:ext cx="5125506" cy="13202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cap="all" spc="300"/>
              <a:t>We are essentially training a CNN ~2000 times per image!</a:t>
            </a:r>
          </a:p>
        </p:txBody>
      </p:sp>
    </p:spTree>
    <p:extLst>
      <p:ext uri="{BB962C8B-B14F-4D97-AF65-F5344CB8AC3E}">
        <p14:creationId xmlns:p14="http://schemas.microsoft.com/office/powerpoint/2010/main" val="118805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0670-C2DD-584F-8493-9C893C58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153A2A2D-CF9B-4B76-A8DF-28F98305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en-US" dirty="0"/>
              <a:t>Selective Search is fixed!</a:t>
            </a:r>
          </a:p>
          <a:p>
            <a:r>
              <a:rPr lang="en-US" dirty="0"/>
              <a:t>There is another algorithm called Faster R-CNN but we can do better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E2A00F-D66E-A540-8EC4-49D91885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7033" y="2871846"/>
            <a:ext cx="8507068" cy="34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1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6D46-8065-144B-B1E5-619D6335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nline Media 3" descr="meme:yolo">
            <a:hlinkClick r:id="" action="ppaction://media"/>
            <a:extLst>
              <a:ext uri="{FF2B5EF4-FFF2-40B4-BE49-F238E27FC236}">
                <a16:creationId xmlns:a16="http://schemas.microsoft.com/office/drawing/2014/main" id="{8FF8A598-7F89-2E4D-B94B-1AB85379608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8833" y="813775"/>
            <a:ext cx="9257085" cy="52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0F304-EFCF-4242-9C90-A90A7560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You Only Look Once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E43A17E4-750D-480D-9FFF-A8C978EA3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C65DD4-0C1E-784D-BB27-8C9B02D8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0519" y="2871846"/>
            <a:ext cx="5260096" cy="34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1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0E11814-8EBB-457E-9C7E-9D15AD1B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13" r="1" b="14223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41DC09-D01B-D54B-AB1C-424488FB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Bigger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DADF-24D7-DE45-8C0B-5EA3DBB6A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cap="all" spc="300">
                <a:solidFill>
                  <a:srgbClr val="FFFFFF"/>
                </a:solidFill>
              </a:rPr>
              <a:t>I would need a lot of preprocessed data!</a:t>
            </a:r>
          </a:p>
        </p:txBody>
      </p:sp>
    </p:spTree>
    <p:extLst>
      <p:ext uri="{BB962C8B-B14F-4D97-AF65-F5344CB8AC3E}">
        <p14:creationId xmlns:p14="http://schemas.microsoft.com/office/powerpoint/2010/main" val="463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994C9BEA-284C-47A1-B354-CC76C0922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5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34B1A-19E6-0C4E-894E-87C6830C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If you remember to last week…</a:t>
            </a:r>
          </a:p>
        </p:txBody>
      </p:sp>
    </p:spTree>
    <p:extLst>
      <p:ext uri="{BB962C8B-B14F-4D97-AF65-F5344CB8AC3E}">
        <p14:creationId xmlns:p14="http://schemas.microsoft.com/office/powerpoint/2010/main" val="20666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B884E-F7B6-D04C-92DB-526F05748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4500561" cy="1953501"/>
          </a:xfrm>
        </p:spPr>
        <p:txBody>
          <a:bodyPr anchor="t">
            <a:normAutofit fontScale="90000"/>
          </a:bodyPr>
          <a:lstStyle/>
          <a:p>
            <a:r>
              <a:rPr lang="en-US" sz="5100" dirty="0"/>
              <a:t>Gradient Class Activation Map (CAM)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64525-6B44-4E44-B8AB-D929B5991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791847"/>
          </a:xfrm>
        </p:spPr>
        <p:txBody>
          <a:bodyPr anchor="t">
            <a:normAutofit/>
          </a:bodyPr>
          <a:lstStyle/>
          <a:p>
            <a:r>
              <a:rPr lang="en-US" dirty="0"/>
              <a:t>Close enough</a:t>
            </a:r>
          </a:p>
          <a:p>
            <a:r>
              <a:rPr lang="en-US" dirty="0"/>
              <a:t>TL;DR: We use the gradients to make a heatmap</a:t>
            </a:r>
          </a:p>
        </p:txBody>
      </p:sp>
      <p:pic>
        <p:nvPicPr>
          <p:cNvPr id="5" name="Content Placeholder 4" descr="An elephant walking on dirt&#10;&#10;Description automatically generated with low confidence">
            <a:extLst>
              <a:ext uri="{FF2B5EF4-FFF2-40B4-BE49-F238E27FC236}">
                <a16:creationId xmlns:a16="http://schemas.microsoft.com/office/drawing/2014/main" id="{0078C35A-158D-E04A-88B4-4E38167A0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2" r="4" b="13986"/>
          <a:stretch/>
        </p:blipFill>
        <p:spPr>
          <a:xfrm>
            <a:off x="540000" y="2992497"/>
            <a:ext cx="5460568" cy="3204062"/>
          </a:xfrm>
          <a:prstGeom prst="rect">
            <a:avLst/>
          </a:prstGeom>
        </p:spPr>
      </p:pic>
      <p:pic>
        <p:nvPicPr>
          <p:cNvPr id="4" name="Picture 3" descr="A statue of an elephant&#10;&#10;Description automatically generated with medium confidence">
            <a:extLst>
              <a:ext uri="{FF2B5EF4-FFF2-40B4-BE49-F238E27FC236}">
                <a16:creationId xmlns:a16="http://schemas.microsoft.com/office/drawing/2014/main" id="{379DD862-3F92-8E40-9E48-DA27646CE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4" r="4" b="18798"/>
          <a:stretch/>
        </p:blipFill>
        <p:spPr>
          <a:xfrm>
            <a:off x="6180567" y="3014490"/>
            <a:ext cx="5460568" cy="31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9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6C4F-A411-294C-83A7-0DE78358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2" cy="1065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Grad-CAM of IDC</a:t>
            </a:r>
          </a:p>
        </p:txBody>
      </p:sp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46B386B-05CC-2445-A5BE-7AC874E32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664" y="2513419"/>
            <a:ext cx="3490742" cy="350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74EA1-CB3A-E647-B799-D0BD3DAA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18" y="2639488"/>
            <a:ext cx="4651758" cy="3504325"/>
          </a:xfrm>
          <a:prstGeom prst="rect">
            <a:avLst/>
          </a:prstGeom>
        </p:spPr>
      </p:pic>
      <p:pic>
        <p:nvPicPr>
          <p:cNvPr id="9" name="Picture 8" descr="A close up of a snake&#10;&#10;Description automatically generated with low confidence">
            <a:extLst>
              <a:ext uri="{FF2B5EF4-FFF2-40B4-BE49-F238E27FC236}">
                <a16:creationId xmlns:a16="http://schemas.microsoft.com/office/drawing/2014/main" id="{3B52138E-CD89-564A-95A5-471F4D5E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9" y="2956550"/>
            <a:ext cx="3810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0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32" name="Picture 31" descr="Empty speech bubbles">
            <a:extLst>
              <a:ext uri="{FF2B5EF4-FFF2-40B4-BE49-F238E27FC236}">
                <a16:creationId xmlns:a16="http://schemas.microsoft.com/office/drawing/2014/main" id="{711FE29C-0406-4E83-9CA3-F07600C5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518" r="1" b="10218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A9199E-7B6B-3A49-8D25-85816BCD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Let’s recap</a:t>
            </a:r>
          </a:p>
        </p:txBody>
      </p:sp>
    </p:spTree>
    <p:extLst>
      <p:ext uri="{BB962C8B-B14F-4D97-AF65-F5344CB8AC3E}">
        <p14:creationId xmlns:p14="http://schemas.microsoft.com/office/powerpoint/2010/main" val="21073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CCA737B5-333D-4AFC-849E-1B99F085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909" r="1" b="9096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A6E19-1762-0843-828A-4530D55E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Round 2 using chest-xrays</a:t>
            </a:r>
          </a:p>
        </p:txBody>
      </p:sp>
    </p:spTree>
    <p:extLst>
      <p:ext uri="{BB962C8B-B14F-4D97-AF65-F5344CB8AC3E}">
        <p14:creationId xmlns:p14="http://schemas.microsoft.com/office/powerpoint/2010/main" val="141621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800AB-2635-3845-9F73-9CBBD953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Data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58299D5-A476-BF43-9434-1AA505459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760" y="540000"/>
            <a:ext cx="5711037" cy="5768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80C23-7A7E-0745-9B8B-0EE1E3B06123}"/>
              </a:ext>
            </a:extLst>
          </p:cNvPr>
          <p:cNvSpPr txBox="1"/>
          <p:nvPr/>
        </p:nvSpPr>
        <p:spPr>
          <a:xfrm>
            <a:off x="690091" y="4809090"/>
            <a:ext cx="23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Pneumonia</a:t>
            </a:r>
          </a:p>
        </p:txBody>
      </p:sp>
    </p:spTree>
    <p:extLst>
      <p:ext uri="{BB962C8B-B14F-4D97-AF65-F5344CB8AC3E}">
        <p14:creationId xmlns:p14="http://schemas.microsoft.com/office/powerpoint/2010/main" val="655437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07FBF4-4B89-4AE1-955F-071EF00F9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B9882E-119A-40EB-84F9-597469A5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BDEE55-09BD-4DA8-8701-E4CA98BAB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00923E-9D72-4A0E-9F4B-9434FF5DF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F48387-6E8C-4241-AB6C-A5B60A714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19383F-3752-462E-AC8F-6BE570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D01CAA-04BC-4A82-A43A-4F5FB273F6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51CBD5-99DC-4E2E-841D-10446CB44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94599C-EEC6-41EB-B1C5-CC6875162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315DC4-0D9F-48E8-A2A1-AC40E6095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F94D83-376D-415E-9249-407F4EEE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A8458-D6B6-45BF-912C-2B2EBCBF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0">
                <a:schemeClr val="bg2">
                  <a:alpha val="4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18C74-360C-1E42-87F3-E2B10D07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912725"/>
          </a:xfrm>
        </p:spPr>
        <p:txBody>
          <a:bodyPr anchor="t">
            <a:normAutofit/>
          </a:bodyPr>
          <a:lstStyle/>
          <a:p>
            <a:r>
              <a:rPr lang="en-US" dirty="0"/>
              <a:t>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A134-9C1D-2A43-B101-9095606EF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5125"/>
            <a:ext cx="6408738" cy="575522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_________________________________________________________________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Layer (type)                 Output Shape              Param #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=================================================================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conv2d_1 (Conv2D)            (None, 128, 128, 124)     9424   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_________________________________________________________________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dropout_1 (Dropout)          (None, 128, 128, 124)     0      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_________________________________________________________________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conv_layer_42_XRAY (Conv2D)  (None, 64, 64, 248)       769048 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_________________________________________________________________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flatten_1 (Flatten)          (None, 1015808)           0      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_________________________________________________________________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dense_1 (Dense)              (None, 1)                 1015809  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=================================================================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7F47-B389-774D-8DBB-3877DB60D2BC}"/>
              </a:ext>
            </a:extLst>
          </p:cNvPr>
          <p:cNvSpPr txBox="1"/>
          <p:nvPr/>
        </p:nvSpPr>
        <p:spPr>
          <a:xfrm>
            <a:off x="701908" y="1621636"/>
            <a:ext cx="3744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endParaRPr lang="en-US" dirty="0"/>
          </a:p>
          <a:p>
            <a:r>
              <a:rPr lang="en-US" dirty="0"/>
              <a:t>Activation: Sigmoid</a:t>
            </a:r>
          </a:p>
          <a:p>
            <a:r>
              <a:rPr lang="en-US" dirty="0"/>
              <a:t>Early Stopping: Would monitor validation loss and a patience of 5</a:t>
            </a:r>
          </a:p>
          <a:p>
            <a:r>
              <a:rPr lang="en-US" dirty="0"/>
              <a:t>Epochs: 50</a:t>
            </a:r>
          </a:p>
        </p:txBody>
      </p:sp>
    </p:spTree>
    <p:extLst>
      <p:ext uri="{BB962C8B-B14F-4D97-AF65-F5344CB8AC3E}">
        <p14:creationId xmlns:p14="http://schemas.microsoft.com/office/powerpoint/2010/main" val="156068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162A-2F3C-6544-AD75-6474FF68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dirty="0"/>
              <a:t>Results after 10 epochs 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1D12A4D5-26C6-D344-B116-31E34F20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385872"/>
            <a:ext cx="6049714" cy="407698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6952DD-AC21-40DD-BDAC-049D5DBD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Accuracy: 0.6562</a:t>
            </a:r>
          </a:p>
          <a:p>
            <a:r>
              <a:rPr lang="en-US" dirty="0"/>
              <a:t>Loss: 0.5422</a:t>
            </a:r>
          </a:p>
          <a:p>
            <a:r>
              <a:rPr lang="en-US" dirty="0"/>
              <a:t>Validation Loss: 1.3743</a:t>
            </a:r>
          </a:p>
          <a:p>
            <a:r>
              <a:rPr lang="en-US" dirty="0"/>
              <a:t>Keep training it and it will overfit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018D2DA-B3B3-46C7-89FE-77C1647B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35B2F-76BE-CD47-B3B8-1D32FDC7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Gram of XRAYs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E989D7-0F3F-4A45-A626-DF79AB49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This is a normal </a:t>
            </a:r>
            <a:r>
              <a:rPr lang="en-US" dirty="0" err="1"/>
              <a:t>xray</a:t>
            </a:r>
            <a:r>
              <a:rPr lang="en-US" dirty="0"/>
              <a:t> but CNN classified it as having </a:t>
            </a:r>
            <a:r>
              <a:rPr lang="en-US" dirty="0" err="1"/>
              <a:t>pnuemonia</a:t>
            </a:r>
            <a:endParaRPr lang="en-US" dirty="0"/>
          </a:p>
        </p:txBody>
      </p:sp>
      <p:pic>
        <p:nvPicPr>
          <p:cNvPr id="5" name="Content Placeholder 4" descr="A picture containing text, monitor, television, electronics&#10;&#10;Description automatically generated">
            <a:extLst>
              <a:ext uri="{FF2B5EF4-FFF2-40B4-BE49-F238E27FC236}">
                <a16:creationId xmlns:a16="http://schemas.microsoft.com/office/drawing/2014/main" id="{48BBA1CD-4632-2540-8ABC-2579A7FE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421" y="2871848"/>
            <a:ext cx="3423557" cy="3436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AA197-92E1-A94D-93BB-68935FB6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368" y="3145508"/>
            <a:ext cx="3578400" cy="2889558"/>
          </a:xfrm>
          <a:prstGeom prst="rect">
            <a:avLst/>
          </a:prstGeom>
        </p:spPr>
      </p:pic>
      <p:pic>
        <p:nvPicPr>
          <p:cNvPr id="9" name="Picture 8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F807AB1A-0E7B-3443-AA55-F3132178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736" y="3145508"/>
            <a:ext cx="3578400" cy="28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010E-0CF3-F24C-9749-5B2F025F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787A-9E0C-A54F-ADC5-39654BEA1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https://medium.com/analytics-vidhya/visualizing-activation-heatmaps-using-tensorflow-5bdba018f759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https://keras.io/examples/vision/grad_cam/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https://towardsdatascience.com/r-cnn-fast-r-cnn-faster-r-cnn-yolo-object-detection-algorithms-36d53571365e</a:t>
            </a:r>
            <a:endParaRPr lang="en-US" dirty="0"/>
          </a:p>
          <a:p>
            <a:r>
              <a:rPr lang="en-US" dirty="0">
                <a:hlinkClick r:id="rId6"/>
              </a:rPr>
              <a:t>https://www.tensorflow.org/tutorials/load_data/images</a:t>
            </a:r>
            <a:endParaRPr lang="en-US" dirty="0"/>
          </a:p>
          <a:p>
            <a:r>
              <a:rPr lang="en-US" dirty="0">
                <a:hlinkClick r:id="rId7"/>
              </a:rPr>
              <a:t>https://www.kaggle.com/paultimothymooney/breast-histopathology-images</a:t>
            </a:r>
            <a:r>
              <a:rPr lang="en-US" dirty="0"/>
              <a:t> (for reference)</a:t>
            </a:r>
          </a:p>
        </p:txBody>
      </p:sp>
    </p:spTree>
    <p:extLst>
      <p:ext uri="{BB962C8B-B14F-4D97-AF65-F5344CB8AC3E}">
        <p14:creationId xmlns:p14="http://schemas.microsoft.com/office/powerpoint/2010/main" val="89067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5D65-D01A-7D4D-8C60-C8CDEAE7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4D69-3705-6242-9BAE-15B36D05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https://www.kaggle.com/simjeg/lymphoma-subtype-classification-fl-vs-cll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https://www.kaggle.com/paultimothymooney/chest-xray-pneumonia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3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7CAEB-E9BA-204D-A62A-BDF372B0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7500"/>
              <a:t>Original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179E57-C1B7-416A-807B-15692DB11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659589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58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4C52-B2DC-A140-B5EE-822211F9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 descr="A picture containing fabric&#10;&#10;Description automatically generated">
            <a:extLst>
              <a:ext uri="{FF2B5EF4-FFF2-40B4-BE49-F238E27FC236}">
                <a16:creationId xmlns:a16="http://schemas.microsoft.com/office/drawing/2014/main" id="{6EE531A1-01A4-BC44-A284-BB30AE35F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51" y="1893387"/>
            <a:ext cx="3071224" cy="3071224"/>
          </a:xfrm>
        </p:spPr>
      </p:pic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F12550CD-B2E3-1447-BF86-1C60F7B0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94" y="1893388"/>
            <a:ext cx="3071224" cy="30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07FBF4-4B89-4AE1-955F-071EF00F9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B9882E-119A-40EB-84F9-597469A5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BDEE55-09BD-4DA8-8701-E4CA98BAB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00923E-9D72-4A0E-9F4B-9434FF5DF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F48387-6E8C-4241-AB6C-A5B60A714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19383F-3752-462E-AC8F-6BE570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4D01CAA-04BC-4A82-A43A-4F5FB273F6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51CBD5-99DC-4E2E-841D-10446CB44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94599C-EEC6-41EB-B1C5-CC6875162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F315DC4-0D9F-48E8-A2A1-AC40E6095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F94D83-376D-415E-9249-407F4EEE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A8458-D6B6-45BF-912C-2B2EBCBF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0">
                <a:schemeClr val="bg2">
                  <a:alpha val="40000"/>
                </a:schemeClr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21FA0-A092-504C-9C7C-4841FC5E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912725"/>
          </a:xfrm>
        </p:spPr>
        <p:txBody>
          <a:bodyPr anchor="t"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2E89-1568-2D4F-AFA1-083CB265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5125"/>
            <a:ext cx="6408738" cy="5755222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100"/>
              <a:t>_________________________________________________________________</a:t>
            </a:r>
          </a:p>
          <a:p>
            <a:pPr>
              <a:lnSpc>
                <a:spcPct val="115000"/>
              </a:lnSpc>
            </a:pPr>
            <a:r>
              <a:rPr lang="en-US" sz="1100"/>
              <a:t>Layer (type)                 Output Shape              Param #   </a:t>
            </a:r>
          </a:p>
          <a:p>
            <a:pPr>
              <a:lnSpc>
                <a:spcPct val="115000"/>
              </a:lnSpc>
            </a:pPr>
            <a:r>
              <a:rPr lang="en-US" sz="1100"/>
              <a:t>=================================================================</a:t>
            </a:r>
          </a:p>
          <a:p>
            <a:pPr>
              <a:lnSpc>
                <a:spcPct val="115000"/>
              </a:lnSpc>
            </a:pPr>
            <a:r>
              <a:rPr lang="en-US" sz="1100"/>
              <a:t>conv2d_49 (Conv2D)           (None, 25, 25, 124)       9424      </a:t>
            </a:r>
          </a:p>
          <a:p>
            <a:pPr>
              <a:lnSpc>
                <a:spcPct val="115000"/>
              </a:lnSpc>
            </a:pPr>
            <a:r>
              <a:rPr lang="en-US" sz="1100"/>
              <a:t>_________________________________________________________________</a:t>
            </a:r>
          </a:p>
          <a:p>
            <a:pPr>
              <a:lnSpc>
                <a:spcPct val="115000"/>
              </a:lnSpc>
            </a:pPr>
            <a:r>
              <a:rPr lang="en-US" sz="1100"/>
              <a:t>dropout_49 (Dropout)         (None, 25, 25, 124)       0         </a:t>
            </a:r>
          </a:p>
          <a:p>
            <a:pPr>
              <a:lnSpc>
                <a:spcPct val="115000"/>
              </a:lnSpc>
            </a:pPr>
            <a:r>
              <a:rPr lang="en-US" sz="1100"/>
              <a:t>_________________________________________________________________</a:t>
            </a:r>
          </a:p>
          <a:p>
            <a:pPr>
              <a:lnSpc>
                <a:spcPct val="115000"/>
              </a:lnSpc>
            </a:pPr>
            <a:r>
              <a:rPr lang="en-US" sz="1100"/>
              <a:t>conv_layer_42_IDC (Conv2D)   (None, 13, 13, 248)       769048    </a:t>
            </a:r>
          </a:p>
          <a:p>
            <a:pPr>
              <a:lnSpc>
                <a:spcPct val="115000"/>
              </a:lnSpc>
            </a:pPr>
            <a:r>
              <a:rPr lang="en-US" sz="1100"/>
              <a:t>_________________________________________________________________</a:t>
            </a:r>
          </a:p>
          <a:p>
            <a:pPr>
              <a:lnSpc>
                <a:spcPct val="115000"/>
              </a:lnSpc>
            </a:pPr>
            <a:r>
              <a:rPr lang="en-US" sz="1100"/>
              <a:t>flatten_49 (Flatten)         (None, 41912)             0         </a:t>
            </a:r>
          </a:p>
          <a:p>
            <a:pPr>
              <a:lnSpc>
                <a:spcPct val="115000"/>
              </a:lnSpc>
            </a:pPr>
            <a:r>
              <a:rPr lang="en-US" sz="1100"/>
              <a:t>_________________________________________________________________</a:t>
            </a:r>
          </a:p>
          <a:p>
            <a:pPr>
              <a:lnSpc>
                <a:spcPct val="115000"/>
              </a:lnSpc>
            </a:pPr>
            <a:r>
              <a:rPr lang="en-US" sz="1100"/>
              <a:t>dense_49 (Dense)             (None, 2)                 83826     </a:t>
            </a:r>
          </a:p>
          <a:p>
            <a:pPr>
              <a:lnSpc>
                <a:spcPct val="115000"/>
              </a:lnSpc>
            </a:pPr>
            <a:r>
              <a:rPr lang="en-US" sz="1100"/>
              <a:t>=================================================================</a:t>
            </a:r>
          </a:p>
          <a:p>
            <a:pPr>
              <a:lnSpc>
                <a:spcPct val="115000"/>
              </a:lnSpc>
            </a:pPr>
            <a:r>
              <a:rPr lang="en-US" sz="1100"/>
              <a:t>Total params: 862,298</a:t>
            </a:r>
          </a:p>
          <a:p>
            <a:pPr>
              <a:lnSpc>
                <a:spcPct val="115000"/>
              </a:lnSpc>
            </a:pPr>
            <a:r>
              <a:rPr lang="en-US" sz="1100"/>
              <a:t>Trainable params: 862,298</a:t>
            </a:r>
          </a:p>
          <a:p>
            <a:pPr>
              <a:lnSpc>
                <a:spcPct val="115000"/>
              </a:lnSpc>
            </a:pPr>
            <a:r>
              <a:rPr lang="en-US" sz="1100"/>
              <a:t>Non-trainable params: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E9023-975D-CC47-8F17-2098128A2641}"/>
              </a:ext>
            </a:extLst>
          </p:cNvPr>
          <p:cNvSpPr txBox="1"/>
          <p:nvPr/>
        </p:nvSpPr>
        <p:spPr>
          <a:xfrm>
            <a:off x="511035" y="1640113"/>
            <a:ext cx="3935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Categorical </a:t>
            </a:r>
            <a:r>
              <a:rPr lang="en-US" dirty="0" err="1"/>
              <a:t>Crossentropy</a:t>
            </a:r>
            <a:endParaRPr lang="en-US" dirty="0"/>
          </a:p>
          <a:p>
            <a:r>
              <a:rPr lang="en-US" dirty="0"/>
              <a:t>Activation: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Early Stopping: Would monitor validation loss and a patience of 5</a:t>
            </a:r>
          </a:p>
          <a:p>
            <a:r>
              <a:rPr lang="en-US" dirty="0"/>
              <a:t>Epochs: 50</a:t>
            </a:r>
          </a:p>
        </p:txBody>
      </p:sp>
    </p:spTree>
    <p:extLst>
      <p:ext uri="{BB962C8B-B14F-4D97-AF65-F5344CB8AC3E}">
        <p14:creationId xmlns:p14="http://schemas.microsoft.com/office/powerpoint/2010/main" val="226604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99940-16ED-5545-974B-346EE3C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dirty="0"/>
              <a:t>Results after 35 epochs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3EA4BAF-6E84-9041-AE1A-3A39CD99E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450246"/>
            <a:ext cx="6049714" cy="39482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6A973-3C4C-4C22-82AB-DBB3675F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Accuracy: 0.7649</a:t>
            </a:r>
          </a:p>
          <a:p>
            <a:r>
              <a:rPr lang="en-US" dirty="0"/>
              <a:t>Loss: 0.4852</a:t>
            </a:r>
          </a:p>
          <a:p>
            <a:r>
              <a:rPr lang="en-US" dirty="0"/>
              <a:t>Validation Loss: 0.5092</a:t>
            </a:r>
          </a:p>
        </p:txBody>
      </p:sp>
    </p:spTree>
    <p:extLst>
      <p:ext uri="{BB962C8B-B14F-4D97-AF65-F5344CB8AC3E}">
        <p14:creationId xmlns:p14="http://schemas.microsoft.com/office/powerpoint/2010/main" val="60891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One open lit box with other closed dark boxes">
            <a:extLst>
              <a:ext uri="{FF2B5EF4-FFF2-40B4-BE49-F238E27FC236}">
                <a16:creationId xmlns:a16="http://schemas.microsoft.com/office/drawing/2014/main" id="{F0DF0980-78CC-4A4A-9C28-E4814014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5004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3D9BC0-4DAB-7C4F-B778-A2C5C8ED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Now draw boxes</a:t>
            </a:r>
          </a:p>
        </p:txBody>
      </p:sp>
    </p:spTree>
    <p:extLst>
      <p:ext uri="{BB962C8B-B14F-4D97-AF65-F5344CB8AC3E}">
        <p14:creationId xmlns:p14="http://schemas.microsoft.com/office/powerpoint/2010/main" val="41173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0EEB7-FADF-2C43-A92E-1AA4E72D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Problems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95B660-42DB-4252-83B7-2830917FB6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976242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02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Rabbit sitting close-up with a pink background">
            <a:extLst>
              <a:ext uri="{FF2B5EF4-FFF2-40B4-BE49-F238E27FC236}">
                <a16:creationId xmlns:a16="http://schemas.microsoft.com/office/drawing/2014/main" id="{6DE7F812-B6CF-40B4-A255-E1B672BD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121" r="1" b="23557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851C67-5041-FD4A-AF1E-7476024F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rgbClr val="FFFFFF"/>
                </a:solidFill>
              </a:rPr>
              <a:t>Down the rabbit hole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5630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lowVTI">
  <a:themeElements>
    <a:clrScheme name="AnalogousFromLightSeed_2SEEDS">
      <a:dk1>
        <a:srgbClr val="000000"/>
      </a:dk1>
      <a:lt1>
        <a:srgbClr val="FFFFFF"/>
      </a:lt1>
      <a:dk2>
        <a:srgbClr val="242541"/>
      </a:dk2>
      <a:lt2>
        <a:srgbClr val="E8E7E2"/>
      </a:lt2>
      <a:accent1>
        <a:srgbClr val="7C83BD"/>
      </a:accent1>
      <a:accent2>
        <a:srgbClr val="89A7C3"/>
      </a:accent2>
      <a:accent3>
        <a:srgbClr val="A494C9"/>
      </a:accent3>
      <a:accent4>
        <a:srgbClr val="B2A375"/>
      </a:accent4>
      <a:accent5>
        <a:srgbClr val="A0A87B"/>
      </a:accent5>
      <a:accent6>
        <a:srgbClr val="8BAF73"/>
      </a:accent6>
      <a:hlink>
        <a:srgbClr val="898453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626</Words>
  <Application>Microsoft Macintosh PowerPoint</Application>
  <PresentationFormat>Widescreen</PresentationFormat>
  <Paragraphs>99</Paragraphs>
  <Slides>26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Bell MT</vt:lpstr>
      <vt:lpstr>Calibri</vt:lpstr>
      <vt:lpstr>GlowVTI</vt:lpstr>
      <vt:lpstr>Diet Object Detection Part 2</vt:lpstr>
      <vt:lpstr>Let’s recap</vt:lpstr>
      <vt:lpstr>Original Objectives</vt:lpstr>
      <vt:lpstr>Data</vt:lpstr>
      <vt:lpstr>Model</vt:lpstr>
      <vt:lpstr>Results after 35 epochs</vt:lpstr>
      <vt:lpstr>Now draw boxes</vt:lpstr>
      <vt:lpstr>Problems</vt:lpstr>
      <vt:lpstr>Down the rabbit hole of object detection</vt:lpstr>
      <vt:lpstr>A CNN is not enough we need more! </vt:lpstr>
      <vt:lpstr>Regional CNN or R-CNN</vt:lpstr>
      <vt:lpstr>Super slow!</vt:lpstr>
      <vt:lpstr>Fast R-CNN</vt:lpstr>
      <vt:lpstr>PowerPoint Presentation</vt:lpstr>
      <vt:lpstr>You Only Look Once</vt:lpstr>
      <vt:lpstr>Bigger Problem</vt:lpstr>
      <vt:lpstr>If you remember to last week…</vt:lpstr>
      <vt:lpstr>Gradient Class Activation Map (CAM)</vt:lpstr>
      <vt:lpstr>Grad-CAM of IDC</vt:lpstr>
      <vt:lpstr>Round 2 using chest-xrays</vt:lpstr>
      <vt:lpstr>Data</vt:lpstr>
      <vt:lpstr>Model  </vt:lpstr>
      <vt:lpstr>Results after 10 epochs </vt:lpstr>
      <vt:lpstr>Gram of XRAYs</vt:lpstr>
      <vt:lpstr>Sources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Sotkilava, Nodar</dc:creator>
  <cp:lastModifiedBy>Sotkilava, Nodar</cp:lastModifiedBy>
  <cp:revision>95</cp:revision>
  <dcterms:created xsi:type="dcterms:W3CDTF">2021-12-02T23:14:30Z</dcterms:created>
  <dcterms:modified xsi:type="dcterms:W3CDTF">2021-12-03T23:50:35Z</dcterms:modified>
</cp:coreProperties>
</file>